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68"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963488"/>
    <a:srgbClr val="461B49"/>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4" autoAdjust="0"/>
    <p:restoredTop sz="73203" autoAdjust="0"/>
  </p:normalViewPr>
  <p:slideViewPr>
    <p:cSldViewPr>
      <p:cViewPr varScale="1">
        <p:scale>
          <a:sx n="40" d="100"/>
          <a:sy n="40" d="100"/>
        </p:scale>
        <p:origin x="8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yur\Downloads\clean111.xm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yur\Downloads\clean111.xm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Top 5 Categories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'Top 5 Categories'!$A$2:$A$6</c:f>
              <c:strCache>
                <c:ptCount val="5"/>
                <c:pt idx="0">
                  <c:v>Animals</c:v>
                </c:pt>
                <c:pt idx="1">
                  <c:v>science</c:v>
                </c:pt>
                <c:pt idx="2">
                  <c:v>healthy eating</c:v>
                </c:pt>
                <c:pt idx="3">
                  <c:v>technology</c:v>
                </c:pt>
                <c:pt idx="4">
                  <c:v>food</c:v>
                </c:pt>
              </c:strCache>
            </c:strRef>
          </c:cat>
          <c:val>
            <c:numRef>
              <c:f>'Top 5 Categories'!$B$2:$B$6</c:f>
              <c:numCache>
                <c:formatCode>General</c:formatCode>
                <c:ptCount val="5"/>
                <c:pt idx="0">
                  <c:v>68624</c:v>
                </c:pt>
                <c:pt idx="1">
                  <c:v>65405</c:v>
                </c:pt>
                <c:pt idx="2">
                  <c:v>63138</c:v>
                </c:pt>
                <c:pt idx="3">
                  <c:v>63035</c:v>
                </c:pt>
                <c:pt idx="4">
                  <c:v>61598</c:v>
                </c:pt>
              </c:numCache>
            </c:numRef>
          </c:val>
          <c:extLst>
            <c:ext xmlns:c16="http://schemas.microsoft.com/office/drawing/2014/chart" uri="{C3380CC4-5D6E-409C-BE32-E72D297353CC}">
              <c16:uniqueId val="{00000000-D581-49A1-A032-69F57A324E0E}"/>
            </c:ext>
          </c:extLst>
        </c:ser>
        <c:dLbls>
          <c:dLblPos val="inEnd"/>
          <c:showLegendKey val="0"/>
          <c:showVal val="1"/>
          <c:showCatName val="0"/>
          <c:showSerName val="0"/>
          <c:showPercent val="0"/>
          <c:showBubbleSize val="0"/>
        </c:dLbls>
        <c:gapWidth val="115"/>
        <c:overlap val="-20"/>
        <c:axId val="624274015"/>
        <c:axId val="609108975"/>
      </c:barChart>
      <c:catAx>
        <c:axId val="624274015"/>
        <c:scaling>
          <c:orientation val="minMax"/>
        </c:scaling>
        <c:delete val="0"/>
        <c:axPos val="l"/>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a:t>Category</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09108975"/>
        <c:crosses val="autoZero"/>
        <c:auto val="1"/>
        <c:lblAlgn val="ctr"/>
        <c:lblOffset val="100"/>
        <c:noMultiLvlLbl val="0"/>
      </c:catAx>
      <c:valAx>
        <c:axId val="609108975"/>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sz="1600" dirty="0"/>
                  <a:t>Aggregate score</a:t>
                </a:r>
              </a:p>
            </c:rich>
          </c:tx>
          <c:layout>
            <c:manualLayout>
              <c:xMode val="edge"/>
              <c:yMode val="edge"/>
              <c:x val="0.43672914604064234"/>
              <c:y val="0.94458432924975666"/>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24274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089-4C2E-A85D-FCA71BC3F3FB}"/>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089-4C2E-A85D-FCA71BC3F3FB}"/>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089-4C2E-A85D-FCA71BC3F3FB}"/>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089-4C2E-A85D-FCA71BC3F3FB}"/>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C089-4C2E-A85D-FCA71BC3F3FB}"/>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accent1">
                        <a:lumMod val="50000"/>
                      </a:schemeClr>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'Unique Category with Aggregate'!$A$2:$A$6</c:f>
              <c:strCache>
                <c:ptCount val="5"/>
                <c:pt idx="0">
                  <c:v>Animals</c:v>
                </c:pt>
                <c:pt idx="1">
                  <c:v>science</c:v>
                </c:pt>
                <c:pt idx="2">
                  <c:v>healthy eating</c:v>
                </c:pt>
                <c:pt idx="3">
                  <c:v>technology</c:v>
                </c:pt>
                <c:pt idx="4">
                  <c:v>food</c:v>
                </c:pt>
              </c:strCache>
            </c:strRef>
          </c:cat>
          <c:val>
            <c:numRef>
              <c:f>'Unique Category with Aggregate'!$B$2:$B$6</c:f>
              <c:numCache>
                <c:formatCode>General</c:formatCode>
                <c:ptCount val="5"/>
                <c:pt idx="0">
                  <c:v>68624</c:v>
                </c:pt>
                <c:pt idx="1">
                  <c:v>65405</c:v>
                </c:pt>
                <c:pt idx="2">
                  <c:v>63138</c:v>
                </c:pt>
                <c:pt idx="3">
                  <c:v>63035</c:v>
                </c:pt>
                <c:pt idx="4">
                  <c:v>61598</c:v>
                </c:pt>
              </c:numCache>
            </c:numRef>
          </c:val>
          <c:extLst>
            <c:ext xmlns:c16="http://schemas.microsoft.com/office/drawing/2014/chart" uri="{C3380CC4-5D6E-409C-BE32-E72D297353CC}">
              <c16:uniqueId val="{0000000A-C089-4C2E-A85D-FCA71BC3F3FB}"/>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130103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1" name="TextBox 12">
            <a:extLst>
              <a:ext uri="{FF2B5EF4-FFF2-40B4-BE49-F238E27FC236}">
                <a16:creationId xmlns:a16="http://schemas.microsoft.com/office/drawing/2014/main" id="{19A1BE45-8301-44C6-A0D0-F8FDA800622F}"/>
              </a:ext>
            </a:extLst>
          </p:cNvPr>
          <p:cNvSpPr txBox="1"/>
          <p:nvPr/>
        </p:nvSpPr>
        <p:spPr>
          <a:xfrm>
            <a:off x="11505632" y="2488033"/>
            <a:ext cx="5677467" cy="312906"/>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18" name="Rectangle: Rounded Corners 17">
            <a:extLst>
              <a:ext uri="{FF2B5EF4-FFF2-40B4-BE49-F238E27FC236}">
                <a16:creationId xmlns:a16="http://schemas.microsoft.com/office/drawing/2014/main" id="{CA124C26-05B4-072E-FD3C-73EC5C79BF27}"/>
              </a:ext>
            </a:extLst>
          </p:cNvPr>
          <p:cNvSpPr/>
          <p:nvPr/>
        </p:nvSpPr>
        <p:spPr>
          <a:xfrm>
            <a:off x="11201398" y="480100"/>
            <a:ext cx="2895599" cy="74270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l"/>
            <a:r>
              <a:rPr lang="en-IN" sz="2800" b="1" dirty="0">
                <a:solidFill>
                  <a:schemeClr val="tx1"/>
                </a:solidFill>
              </a:rPr>
              <a:t>ANALYSIS</a:t>
            </a:r>
          </a:p>
        </p:txBody>
      </p:sp>
      <p:sp>
        <p:nvSpPr>
          <p:cNvPr id="19" name="Rectangle: Rounded Corners 18">
            <a:extLst>
              <a:ext uri="{FF2B5EF4-FFF2-40B4-BE49-F238E27FC236}">
                <a16:creationId xmlns:a16="http://schemas.microsoft.com/office/drawing/2014/main" id="{09CF2902-147A-B9D1-9CD5-B293466C0083}"/>
              </a:ext>
            </a:extLst>
          </p:cNvPr>
          <p:cNvSpPr/>
          <p:nvPr/>
        </p:nvSpPr>
        <p:spPr>
          <a:xfrm>
            <a:off x="11201397" y="3414707"/>
            <a:ext cx="2895600" cy="74270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l"/>
            <a:r>
              <a:rPr lang="en-IN" sz="2800" b="1" dirty="0">
                <a:solidFill>
                  <a:schemeClr val="tx1"/>
                </a:solidFill>
              </a:rPr>
              <a:t>INSIGHTS</a:t>
            </a:r>
          </a:p>
        </p:txBody>
      </p:sp>
      <p:sp>
        <p:nvSpPr>
          <p:cNvPr id="26" name="TextBox 25">
            <a:extLst>
              <a:ext uri="{FF2B5EF4-FFF2-40B4-BE49-F238E27FC236}">
                <a16:creationId xmlns:a16="http://schemas.microsoft.com/office/drawing/2014/main" id="{CE7B335F-CAA4-BD2C-FBDC-47C7CB687B1E}"/>
              </a:ext>
            </a:extLst>
          </p:cNvPr>
          <p:cNvSpPr txBox="1"/>
          <p:nvPr/>
        </p:nvSpPr>
        <p:spPr>
          <a:xfrm>
            <a:off x="11201399" y="1426204"/>
            <a:ext cx="6858001" cy="1785104"/>
          </a:xfrm>
          <a:prstGeom prst="rect">
            <a:avLst/>
          </a:prstGeom>
          <a:noFill/>
        </p:spPr>
        <p:txBody>
          <a:bodyPr wrap="square" rtlCol="0">
            <a:spAutoFit/>
          </a:bodyPr>
          <a:lstStyle/>
          <a:p>
            <a:r>
              <a:rPr lang="en-IN" sz="2200" dirty="0"/>
              <a:t>Animals and Science are two most popular content categories, this sows that people enjoy “real-life” and “factual” content the most. So I would recommended to you keep creating more contents related to these two categories</a:t>
            </a:r>
          </a:p>
        </p:txBody>
      </p:sp>
      <p:sp>
        <p:nvSpPr>
          <p:cNvPr id="27" name="TextBox 26">
            <a:extLst>
              <a:ext uri="{FF2B5EF4-FFF2-40B4-BE49-F238E27FC236}">
                <a16:creationId xmlns:a16="http://schemas.microsoft.com/office/drawing/2014/main" id="{193425A5-8105-3E21-482B-25005000518F}"/>
              </a:ext>
            </a:extLst>
          </p:cNvPr>
          <p:cNvSpPr txBox="1"/>
          <p:nvPr/>
        </p:nvSpPr>
        <p:spPr>
          <a:xfrm>
            <a:off x="11105865" y="4360811"/>
            <a:ext cx="7029451" cy="1785104"/>
          </a:xfrm>
          <a:prstGeom prst="rect">
            <a:avLst/>
          </a:prstGeom>
          <a:noFill/>
        </p:spPr>
        <p:txBody>
          <a:bodyPr wrap="square" rtlCol="0">
            <a:spAutoFit/>
          </a:bodyPr>
          <a:lstStyle/>
          <a:p>
            <a:r>
              <a:rPr lang="en-IN" sz="2200" dirty="0"/>
              <a:t>Food is common theme with the top 5 categories with “Healthy Eating” ranking as one of the highest. Tis may give an indication to an audience within your user base. You would you this insight to create a campaign and work with healthy eating brands to boost user engagement.</a:t>
            </a:r>
          </a:p>
        </p:txBody>
      </p:sp>
      <p:sp>
        <p:nvSpPr>
          <p:cNvPr id="28" name="Rectangle: Rounded Corners 27">
            <a:extLst>
              <a:ext uri="{FF2B5EF4-FFF2-40B4-BE49-F238E27FC236}">
                <a16:creationId xmlns:a16="http://schemas.microsoft.com/office/drawing/2014/main" id="{CD611FFD-F202-39A5-F67A-495769DD7E74}"/>
              </a:ext>
            </a:extLst>
          </p:cNvPr>
          <p:cNvSpPr/>
          <p:nvPr/>
        </p:nvSpPr>
        <p:spPr>
          <a:xfrm>
            <a:off x="11201398" y="6349314"/>
            <a:ext cx="2895599" cy="74270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l"/>
            <a:r>
              <a:rPr lang="en-US" sz="2800" b="1" dirty="0">
                <a:solidFill>
                  <a:schemeClr val="tx1"/>
                </a:solidFill>
              </a:rPr>
              <a:t>NEXT STEPS</a:t>
            </a:r>
            <a:endParaRPr lang="en-IN" sz="2800" b="1" dirty="0">
              <a:solidFill>
                <a:schemeClr val="tx1"/>
              </a:solidFill>
            </a:endParaRPr>
          </a:p>
        </p:txBody>
      </p:sp>
      <p:sp>
        <p:nvSpPr>
          <p:cNvPr id="29" name="TextBox 28">
            <a:extLst>
              <a:ext uri="{FF2B5EF4-FFF2-40B4-BE49-F238E27FC236}">
                <a16:creationId xmlns:a16="http://schemas.microsoft.com/office/drawing/2014/main" id="{F2D23378-9AE3-9B26-2B4E-768366D6771A}"/>
              </a:ext>
            </a:extLst>
          </p:cNvPr>
          <p:cNvSpPr txBox="1"/>
          <p:nvPr/>
        </p:nvSpPr>
        <p:spPr>
          <a:xfrm>
            <a:off x="11201397" y="7295418"/>
            <a:ext cx="6858003" cy="2123658"/>
          </a:xfrm>
          <a:prstGeom prst="rect">
            <a:avLst/>
          </a:prstGeom>
          <a:noFill/>
        </p:spPr>
        <p:txBody>
          <a:bodyPr wrap="square" rtlCol="0">
            <a:spAutoFit/>
          </a:bodyPr>
          <a:lstStyle/>
          <a:p>
            <a:r>
              <a:rPr lang="en-IN" sz="2200" dirty="0"/>
              <a:t>It should come as no surprise that the technology content is among the top categories given advancement of technology. It indicate that users like yours technological material working with some of biggest digital companies the world is something I would suggest doing because it undoubtedly increase user engagement.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667000" y="152726"/>
            <a:ext cx="8673443"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6" name="Rectangle 25">
            <a:extLst>
              <a:ext uri="{FF2B5EF4-FFF2-40B4-BE49-F238E27FC236}">
                <a16:creationId xmlns:a16="http://schemas.microsoft.com/office/drawing/2014/main" id="{B8450727-D3BF-CDA7-932E-77ED1F5A2917}"/>
              </a:ext>
            </a:extLst>
          </p:cNvPr>
          <p:cNvSpPr/>
          <p:nvPr/>
        </p:nvSpPr>
        <p:spPr>
          <a:xfrm>
            <a:off x="5029201" y="1595449"/>
            <a:ext cx="7763994" cy="1347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5" name="Flowchart: Stored Data 24" descr="bjhbbjb ">
            <a:extLst>
              <a:ext uri="{FF2B5EF4-FFF2-40B4-BE49-F238E27FC236}">
                <a16:creationId xmlns:a16="http://schemas.microsoft.com/office/drawing/2014/main" id="{29EAE9BB-A036-E55E-61BF-8A37868ED9F5}"/>
              </a:ext>
            </a:extLst>
          </p:cNvPr>
          <p:cNvSpPr/>
          <p:nvPr/>
        </p:nvSpPr>
        <p:spPr>
          <a:xfrm>
            <a:off x="1424348" y="1585202"/>
            <a:ext cx="4638214" cy="1371463"/>
          </a:xfrm>
          <a:prstGeom prst="flowChartOnlineStorage">
            <a:avLst/>
          </a:prstGeom>
          <a:solidFill>
            <a:srgbClr val="A100FF"/>
          </a:solidFill>
          <a:ln>
            <a:solidFill>
              <a:srgbClr val="883C8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noFill/>
            </a:endParaRPr>
          </a:p>
        </p:txBody>
      </p:sp>
      <p:sp>
        <p:nvSpPr>
          <p:cNvPr id="27" name="TextBox 26">
            <a:extLst>
              <a:ext uri="{FF2B5EF4-FFF2-40B4-BE49-F238E27FC236}">
                <a16:creationId xmlns:a16="http://schemas.microsoft.com/office/drawing/2014/main" id="{BB277858-CA5C-2B0A-6914-C2F7403A6D30}"/>
              </a:ext>
            </a:extLst>
          </p:cNvPr>
          <p:cNvSpPr txBox="1"/>
          <p:nvPr/>
        </p:nvSpPr>
        <p:spPr>
          <a:xfrm>
            <a:off x="1506619" y="1842002"/>
            <a:ext cx="4046700" cy="1446550"/>
          </a:xfrm>
          <a:prstGeom prst="rect">
            <a:avLst/>
          </a:prstGeom>
          <a:noFill/>
        </p:spPr>
        <p:txBody>
          <a:bodyPr wrap="square" rtlCol="0">
            <a:spAutoFit/>
          </a:bodyPr>
          <a:lstStyle/>
          <a:p>
            <a:pPr algn="ctr"/>
            <a:r>
              <a:rPr lang="en-IN" sz="4400" b="1" dirty="0">
                <a:solidFill>
                  <a:schemeClr val="bg1"/>
                </a:solidFill>
              </a:rPr>
              <a:t>Project Recap  </a:t>
            </a:r>
          </a:p>
          <a:p>
            <a:endParaRPr lang="en-IN" sz="4400" dirty="0"/>
          </a:p>
        </p:txBody>
      </p:sp>
      <p:sp>
        <p:nvSpPr>
          <p:cNvPr id="28" name="Rectangle 27">
            <a:extLst>
              <a:ext uri="{FF2B5EF4-FFF2-40B4-BE49-F238E27FC236}">
                <a16:creationId xmlns:a16="http://schemas.microsoft.com/office/drawing/2014/main" id="{9C1185A1-BC43-862E-249E-A973EF51F26C}"/>
              </a:ext>
            </a:extLst>
          </p:cNvPr>
          <p:cNvSpPr/>
          <p:nvPr/>
        </p:nvSpPr>
        <p:spPr>
          <a:xfrm>
            <a:off x="4809321" y="3129895"/>
            <a:ext cx="7983873" cy="1347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9" name="Flowchart: Stored Data 28" descr="bjhbbjb ">
            <a:extLst>
              <a:ext uri="{FF2B5EF4-FFF2-40B4-BE49-F238E27FC236}">
                <a16:creationId xmlns:a16="http://schemas.microsoft.com/office/drawing/2014/main" id="{00766A0F-C7C0-EC68-2E4F-782EB9B404DD}"/>
              </a:ext>
            </a:extLst>
          </p:cNvPr>
          <p:cNvSpPr/>
          <p:nvPr/>
        </p:nvSpPr>
        <p:spPr>
          <a:xfrm>
            <a:off x="1405300" y="3129895"/>
            <a:ext cx="4592336" cy="1336109"/>
          </a:xfrm>
          <a:prstGeom prst="flowChartOnlineStorage">
            <a:avLst/>
          </a:prstGeom>
          <a:solidFill>
            <a:srgbClr val="A100FF"/>
          </a:solidFill>
          <a:ln>
            <a:solidFill>
              <a:srgbClr val="883C8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noFill/>
            </a:endParaRPr>
          </a:p>
        </p:txBody>
      </p:sp>
      <p:sp>
        <p:nvSpPr>
          <p:cNvPr id="30" name="TextBox 29">
            <a:extLst>
              <a:ext uri="{FF2B5EF4-FFF2-40B4-BE49-F238E27FC236}">
                <a16:creationId xmlns:a16="http://schemas.microsoft.com/office/drawing/2014/main" id="{3FE31483-FE4C-371E-ECBC-D1AC5328326D}"/>
              </a:ext>
            </a:extLst>
          </p:cNvPr>
          <p:cNvSpPr txBox="1"/>
          <p:nvPr/>
        </p:nvSpPr>
        <p:spPr>
          <a:xfrm>
            <a:off x="5584928" y="1757711"/>
            <a:ext cx="7304946" cy="1107996"/>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To provide high level overview of the business problem we’re tacking and precise requirements. We will provide summary of entire project.</a:t>
            </a:r>
          </a:p>
        </p:txBody>
      </p:sp>
      <p:sp>
        <p:nvSpPr>
          <p:cNvPr id="31" name="TextBox 30">
            <a:extLst>
              <a:ext uri="{FF2B5EF4-FFF2-40B4-BE49-F238E27FC236}">
                <a16:creationId xmlns:a16="http://schemas.microsoft.com/office/drawing/2014/main" id="{9322469D-E0CC-BB90-0CD4-9B3E9CC30139}"/>
              </a:ext>
            </a:extLst>
          </p:cNvPr>
          <p:cNvSpPr txBox="1"/>
          <p:nvPr/>
        </p:nvSpPr>
        <p:spPr>
          <a:xfrm>
            <a:off x="1853125" y="3426171"/>
            <a:ext cx="3200400" cy="769441"/>
          </a:xfrm>
          <a:prstGeom prst="rect">
            <a:avLst/>
          </a:prstGeom>
          <a:noFill/>
        </p:spPr>
        <p:txBody>
          <a:bodyPr wrap="square" rtlCol="0">
            <a:spAutoFit/>
          </a:bodyPr>
          <a:lstStyle/>
          <a:p>
            <a:pPr algn="ctr"/>
            <a:r>
              <a:rPr lang="en-IN" sz="4400" b="1" dirty="0">
                <a:solidFill>
                  <a:schemeClr val="bg1"/>
                </a:solidFill>
              </a:rPr>
              <a:t>Problem </a:t>
            </a:r>
          </a:p>
        </p:txBody>
      </p:sp>
      <p:sp>
        <p:nvSpPr>
          <p:cNvPr id="32" name="TextBox 31">
            <a:extLst>
              <a:ext uri="{FF2B5EF4-FFF2-40B4-BE49-F238E27FC236}">
                <a16:creationId xmlns:a16="http://schemas.microsoft.com/office/drawing/2014/main" id="{768C619F-31C4-6107-6104-51B9462D8B36}"/>
              </a:ext>
            </a:extLst>
          </p:cNvPr>
          <p:cNvSpPr txBox="1"/>
          <p:nvPr/>
        </p:nvSpPr>
        <p:spPr>
          <a:xfrm>
            <a:off x="5627633" y="3268679"/>
            <a:ext cx="7032734" cy="1107996"/>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We will get into particular issue that the data analytics team has been concentrating on and provide some context for why this is such a significant issue.</a:t>
            </a:r>
          </a:p>
        </p:txBody>
      </p:sp>
      <p:sp>
        <p:nvSpPr>
          <p:cNvPr id="33" name="Rectangle 32">
            <a:extLst>
              <a:ext uri="{FF2B5EF4-FFF2-40B4-BE49-F238E27FC236}">
                <a16:creationId xmlns:a16="http://schemas.microsoft.com/office/drawing/2014/main" id="{A1499846-E0AC-1537-A0FF-6B85F9A30CD4}"/>
              </a:ext>
            </a:extLst>
          </p:cNvPr>
          <p:cNvSpPr/>
          <p:nvPr/>
        </p:nvSpPr>
        <p:spPr>
          <a:xfrm>
            <a:off x="4376792" y="4666607"/>
            <a:ext cx="8416402" cy="1347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4" name="Flowchart: Stored Data 33" descr="bjhbbjb ">
            <a:extLst>
              <a:ext uri="{FF2B5EF4-FFF2-40B4-BE49-F238E27FC236}">
                <a16:creationId xmlns:a16="http://schemas.microsoft.com/office/drawing/2014/main" id="{73B48EA3-6E32-50FC-72A1-12FD35D1FEF8}"/>
              </a:ext>
            </a:extLst>
          </p:cNvPr>
          <p:cNvSpPr/>
          <p:nvPr/>
        </p:nvSpPr>
        <p:spPr>
          <a:xfrm>
            <a:off x="1405300" y="4664341"/>
            <a:ext cx="4592336" cy="1336109"/>
          </a:xfrm>
          <a:prstGeom prst="flowChartOnlineStorage">
            <a:avLst/>
          </a:prstGeom>
          <a:solidFill>
            <a:srgbClr val="A100FF"/>
          </a:solidFill>
          <a:ln>
            <a:solidFill>
              <a:srgbClr val="883C8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noFill/>
            </a:endParaRPr>
          </a:p>
        </p:txBody>
      </p:sp>
      <p:sp>
        <p:nvSpPr>
          <p:cNvPr id="35" name="TextBox 34">
            <a:extLst>
              <a:ext uri="{FF2B5EF4-FFF2-40B4-BE49-F238E27FC236}">
                <a16:creationId xmlns:a16="http://schemas.microsoft.com/office/drawing/2014/main" id="{5CE78ACB-8206-45F6-3CB8-3BFAB24046E8}"/>
              </a:ext>
            </a:extLst>
          </p:cNvPr>
          <p:cNvSpPr txBox="1"/>
          <p:nvPr/>
        </p:nvSpPr>
        <p:spPr>
          <a:xfrm>
            <a:off x="1853125" y="4639234"/>
            <a:ext cx="3407040" cy="1446550"/>
          </a:xfrm>
          <a:prstGeom prst="rect">
            <a:avLst/>
          </a:prstGeom>
          <a:noFill/>
        </p:spPr>
        <p:txBody>
          <a:bodyPr wrap="square" rtlCol="0">
            <a:spAutoFit/>
          </a:bodyPr>
          <a:lstStyle/>
          <a:p>
            <a:pPr algn="ctr"/>
            <a:r>
              <a:rPr lang="en-IN" sz="4400" b="1" dirty="0">
                <a:solidFill>
                  <a:schemeClr val="bg1"/>
                </a:solidFill>
              </a:rPr>
              <a:t>The Analytics Team </a:t>
            </a:r>
          </a:p>
        </p:txBody>
      </p:sp>
      <p:sp>
        <p:nvSpPr>
          <p:cNvPr id="36" name="TextBox 35">
            <a:extLst>
              <a:ext uri="{FF2B5EF4-FFF2-40B4-BE49-F238E27FC236}">
                <a16:creationId xmlns:a16="http://schemas.microsoft.com/office/drawing/2014/main" id="{D8D508DB-D1B8-5B03-866E-F4242DBE5CF5}"/>
              </a:ext>
            </a:extLst>
          </p:cNvPr>
          <p:cNvSpPr txBox="1"/>
          <p:nvPr/>
        </p:nvSpPr>
        <p:spPr>
          <a:xfrm>
            <a:off x="5512931" y="5019418"/>
            <a:ext cx="7262137" cy="769441"/>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It’s starts by outlining the issue and then discuss the team that is in charge of handing this assignment on our end</a:t>
            </a:r>
          </a:p>
        </p:txBody>
      </p:sp>
      <p:sp>
        <p:nvSpPr>
          <p:cNvPr id="37" name="Rectangle 36">
            <a:extLst>
              <a:ext uri="{FF2B5EF4-FFF2-40B4-BE49-F238E27FC236}">
                <a16:creationId xmlns:a16="http://schemas.microsoft.com/office/drawing/2014/main" id="{BA992154-905A-6132-5C63-FFF2F94CDAFF}"/>
              </a:ext>
            </a:extLst>
          </p:cNvPr>
          <p:cNvSpPr/>
          <p:nvPr/>
        </p:nvSpPr>
        <p:spPr>
          <a:xfrm>
            <a:off x="4376792" y="6232420"/>
            <a:ext cx="8416402" cy="1347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8" name="Flowchart: Stored Data 37" descr="bjhbbjb ">
            <a:extLst>
              <a:ext uri="{FF2B5EF4-FFF2-40B4-BE49-F238E27FC236}">
                <a16:creationId xmlns:a16="http://schemas.microsoft.com/office/drawing/2014/main" id="{EB8D6994-D9A5-03EF-1AEB-48453F93738B}"/>
              </a:ext>
            </a:extLst>
          </p:cNvPr>
          <p:cNvSpPr/>
          <p:nvPr/>
        </p:nvSpPr>
        <p:spPr>
          <a:xfrm>
            <a:off x="1506619" y="6232420"/>
            <a:ext cx="4592336" cy="1336109"/>
          </a:xfrm>
          <a:prstGeom prst="flowChartOnlineStorage">
            <a:avLst/>
          </a:prstGeom>
          <a:solidFill>
            <a:srgbClr val="A100FF"/>
          </a:solidFill>
          <a:ln>
            <a:solidFill>
              <a:srgbClr val="883C8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noFill/>
            </a:endParaRPr>
          </a:p>
        </p:txBody>
      </p:sp>
      <p:sp>
        <p:nvSpPr>
          <p:cNvPr id="39" name="TextBox 38">
            <a:extLst>
              <a:ext uri="{FF2B5EF4-FFF2-40B4-BE49-F238E27FC236}">
                <a16:creationId xmlns:a16="http://schemas.microsoft.com/office/drawing/2014/main" id="{09B6F96E-6342-5084-223F-7F7C19FFD7B9}"/>
              </a:ext>
            </a:extLst>
          </p:cNvPr>
          <p:cNvSpPr txBox="1"/>
          <p:nvPr/>
        </p:nvSpPr>
        <p:spPr>
          <a:xfrm>
            <a:off x="2092620" y="6459012"/>
            <a:ext cx="3202765" cy="769441"/>
          </a:xfrm>
          <a:prstGeom prst="rect">
            <a:avLst/>
          </a:prstGeom>
          <a:noFill/>
        </p:spPr>
        <p:txBody>
          <a:bodyPr wrap="square" rtlCol="0">
            <a:spAutoFit/>
          </a:bodyPr>
          <a:lstStyle/>
          <a:p>
            <a:pPr algn="ctr"/>
            <a:r>
              <a:rPr lang="en-IN" sz="4400" b="1" dirty="0">
                <a:solidFill>
                  <a:schemeClr val="bg1"/>
                </a:solidFill>
                <a:cs typeface="Times New Roman" panose="02020603050405020304" pitchFamily="18" charset="0"/>
              </a:rPr>
              <a:t>Process</a:t>
            </a:r>
          </a:p>
        </p:txBody>
      </p:sp>
      <p:sp>
        <p:nvSpPr>
          <p:cNvPr id="42" name="Rectangle 41">
            <a:extLst>
              <a:ext uri="{FF2B5EF4-FFF2-40B4-BE49-F238E27FC236}">
                <a16:creationId xmlns:a16="http://schemas.microsoft.com/office/drawing/2014/main" id="{AA9D5AE7-B144-5788-E153-6AAC7EFCC18D}"/>
              </a:ext>
            </a:extLst>
          </p:cNvPr>
          <p:cNvSpPr/>
          <p:nvPr/>
        </p:nvSpPr>
        <p:spPr>
          <a:xfrm>
            <a:off x="5231768" y="7770086"/>
            <a:ext cx="7556178" cy="1347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0" name="TextBox 39">
            <a:extLst>
              <a:ext uri="{FF2B5EF4-FFF2-40B4-BE49-F238E27FC236}">
                <a16:creationId xmlns:a16="http://schemas.microsoft.com/office/drawing/2014/main" id="{9074D841-7626-ACB2-8F2C-C02FDB6A094B}"/>
              </a:ext>
            </a:extLst>
          </p:cNvPr>
          <p:cNvSpPr txBox="1"/>
          <p:nvPr/>
        </p:nvSpPr>
        <p:spPr>
          <a:xfrm>
            <a:off x="5778439" y="6334179"/>
            <a:ext cx="6881928" cy="1107996"/>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After that I will go into the general steps we look to do this so you can fully understand how we approach takes of this nature</a:t>
            </a:r>
          </a:p>
        </p:txBody>
      </p:sp>
      <p:sp>
        <p:nvSpPr>
          <p:cNvPr id="43" name="Flowchart: Stored Data 42" descr="bjhbbjb ">
            <a:extLst>
              <a:ext uri="{FF2B5EF4-FFF2-40B4-BE49-F238E27FC236}">
                <a16:creationId xmlns:a16="http://schemas.microsoft.com/office/drawing/2014/main" id="{F59C6FCD-BF1C-CC07-48E1-FA75527FC045}"/>
              </a:ext>
            </a:extLst>
          </p:cNvPr>
          <p:cNvSpPr/>
          <p:nvPr/>
        </p:nvSpPr>
        <p:spPr>
          <a:xfrm>
            <a:off x="1506619" y="7775979"/>
            <a:ext cx="4592336" cy="1336109"/>
          </a:xfrm>
          <a:prstGeom prst="flowChartOnlineStorage">
            <a:avLst/>
          </a:prstGeom>
          <a:solidFill>
            <a:srgbClr val="A100FF"/>
          </a:solidFill>
          <a:ln>
            <a:solidFill>
              <a:srgbClr val="883C8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noFill/>
            </a:endParaRPr>
          </a:p>
        </p:txBody>
      </p:sp>
      <p:sp>
        <p:nvSpPr>
          <p:cNvPr id="44" name="TextBox 43">
            <a:extLst>
              <a:ext uri="{FF2B5EF4-FFF2-40B4-BE49-F238E27FC236}">
                <a16:creationId xmlns:a16="http://schemas.microsoft.com/office/drawing/2014/main" id="{121C7C7D-E7BE-4A16-BC94-1F8F1F395057}"/>
              </a:ext>
            </a:extLst>
          </p:cNvPr>
          <p:cNvSpPr txBox="1"/>
          <p:nvPr/>
        </p:nvSpPr>
        <p:spPr>
          <a:xfrm>
            <a:off x="2263002" y="7750861"/>
            <a:ext cx="2960905" cy="1446550"/>
          </a:xfrm>
          <a:prstGeom prst="rect">
            <a:avLst/>
          </a:prstGeom>
          <a:noFill/>
        </p:spPr>
        <p:txBody>
          <a:bodyPr wrap="square" rtlCol="0">
            <a:spAutoFit/>
          </a:bodyPr>
          <a:lstStyle/>
          <a:p>
            <a:pPr algn="ctr"/>
            <a:r>
              <a:rPr lang="en-IN" sz="4400" dirty="0">
                <a:solidFill>
                  <a:schemeClr val="bg1"/>
                </a:solidFill>
              </a:rPr>
              <a:t>Insights &amp; Summary</a:t>
            </a:r>
          </a:p>
        </p:txBody>
      </p:sp>
      <p:sp>
        <p:nvSpPr>
          <p:cNvPr id="46" name="TextBox 45">
            <a:extLst>
              <a:ext uri="{FF2B5EF4-FFF2-40B4-BE49-F238E27FC236}">
                <a16:creationId xmlns:a16="http://schemas.microsoft.com/office/drawing/2014/main" id="{C3DBE3A8-B651-C70A-0A36-0B7FA34219FB}"/>
              </a:ext>
            </a:extLst>
          </p:cNvPr>
          <p:cNvSpPr txBox="1"/>
          <p:nvPr/>
        </p:nvSpPr>
        <p:spPr>
          <a:xfrm>
            <a:off x="5627633" y="8000588"/>
            <a:ext cx="6768319" cy="769441"/>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Lastly, I will review all significant finding and offer them as collection of understanding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9F165B27-98AC-7EE8-6F56-B01A54992C42}"/>
              </a:ext>
            </a:extLst>
          </p:cNvPr>
          <p:cNvSpPr txBox="1"/>
          <p:nvPr/>
        </p:nvSpPr>
        <p:spPr>
          <a:xfrm>
            <a:off x="8499198" y="2576597"/>
            <a:ext cx="7577168" cy="4401205"/>
          </a:xfrm>
          <a:prstGeom prst="rect">
            <a:avLst/>
          </a:prstGeom>
          <a:noFill/>
        </p:spPr>
        <p:txBody>
          <a:bodyPr wrap="square" rtlCol="0">
            <a:spAutoFit/>
          </a:bodyPr>
          <a:lstStyle/>
          <a:p>
            <a:r>
              <a:rPr lang="en-IN" sz="2800" dirty="0"/>
              <a:t>“</a:t>
            </a:r>
            <a:r>
              <a:rPr lang="en-IN" sz="2800" b="1" dirty="0"/>
              <a:t>Social Buzz</a:t>
            </a:r>
            <a:r>
              <a:rPr lang="en-IN" sz="2800" dirty="0"/>
              <a:t>” is a rapidly expanding unicom in the technology space that needs to quickly adjust to it’s global reach. </a:t>
            </a:r>
          </a:p>
          <a:p>
            <a:r>
              <a:rPr lang="en-IN" sz="2800" dirty="0"/>
              <a:t>Accenture has started working on the following activities during three month POC:-</a:t>
            </a:r>
          </a:p>
          <a:p>
            <a:pPr marL="285750" indent="-285750">
              <a:buFont typeface="Courier New" panose="02070309020205020404" pitchFamily="49" charset="0"/>
              <a:buChar char="o"/>
            </a:pPr>
            <a:r>
              <a:rPr lang="en-IN" sz="2800" dirty="0"/>
              <a:t>An examination of Social Buzz’s use of big data.</a:t>
            </a:r>
          </a:p>
          <a:p>
            <a:pPr marL="285750" indent="-285750">
              <a:buFont typeface="Courier New" panose="02070309020205020404" pitchFamily="49" charset="0"/>
              <a:buChar char="o"/>
            </a:pPr>
            <a:r>
              <a:rPr lang="en-IN" sz="2800" dirty="0"/>
              <a:t>Strategies for prosperous initial public offering (IOP) .</a:t>
            </a:r>
          </a:p>
          <a:p>
            <a:pPr marL="285750" indent="-285750">
              <a:buFont typeface="Courier New" panose="02070309020205020404" pitchFamily="49" charset="0"/>
              <a:buChar char="o"/>
            </a:pPr>
            <a:r>
              <a:rPr lang="en-IN" sz="2800" dirty="0"/>
              <a:t>An examination to determine the top 5 content categories on </a:t>
            </a:r>
            <a:r>
              <a:rPr lang="en-IN" sz="2800" b="1" dirty="0"/>
              <a:t>Social Buzz.</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50A3A784-C04D-7E7F-0F55-195E61BD0EF2}"/>
              </a:ext>
            </a:extLst>
          </p:cNvPr>
          <p:cNvSpPr txBox="1"/>
          <p:nvPr/>
        </p:nvSpPr>
        <p:spPr>
          <a:xfrm>
            <a:off x="2514600" y="5143500"/>
            <a:ext cx="7112454" cy="4524315"/>
          </a:xfrm>
          <a:prstGeom prst="rect">
            <a:avLst/>
          </a:prstGeom>
          <a:noFill/>
        </p:spPr>
        <p:txBody>
          <a:bodyPr wrap="square" rtlCol="0">
            <a:spAutoFit/>
          </a:bodyPr>
          <a:lstStyle/>
          <a:p>
            <a:pPr marL="285750" indent="-285750">
              <a:buFont typeface="Courier New" panose="02070309020205020404" pitchFamily="49" charset="0"/>
              <a:buChar char="o"/>
            </a:pPr>
            <a:r>
              <a:rPr lang="en-IN" sz="2400" dirty="0">
                <a:solidFill>
                  <a:schemeClr val="bg1"/>
                </a:solidFill>
              </a:rPr>
              <a:t>In recent years, the customers has grown to an enormous extent and they lack internal resources to manage it.</a:t>
            </a:r>
          </a:p>
          <a:p>
            <a:pPr marL="285750" indent="-285750">
              <a:buFont typeface="Courier New" panose="02070309020205020404" pitchFamily="49" charset="0"/>
              <a:buChar char="o"/>
            </a:pPr>
            <a:r>
              <a:rPr lang="en-IN" sz="2400" dirty="0">
                <a:solidFill>
                  <a:schemeClr val="bg1"/>
                </a:solidFill>
              </a:rPr>
              <a:t>Every day, Social Buzz receives over 100,00 post, totalling 36,500,000 post annually. Since all of the content is unstructured, it might be challenging to make it sense of it all.</a:t>
            </a:r>
          </a:p>
          <a:p>
            <a:pPr marL="285750" indent="-285750">
              <a:buFont typeface="Courier New" panose="02070309020205020404" pitchFamily="49" charset="0"/>
              <a:buChar char="o"/>
            </a:pPr>
            <a:r>
              <a:rPr lang="en-IN" sz="2400" dirty="0">
                <a:solidFill>
                  <a:schemeClr val="bg1"/>
                </a:solidFill>
              </a:rPr>
              <a:t>Determine  the Specifications that must be fulfilled for this project.</a:t>
            </a:r>
          </a:p>
          <a:p>
            <a:pPr marL="285750" indent="-285750">
              <a:buFont typeface="Courier New" panose="02070309020205020404" pitchFamily="49" charset="0"/>
              <a:buChar char="o"/>
            </a:pPr>
            <a:r>
              <a:rPr lang="en-IN" sz="2400" dirty="0">
                <a:solidFill>
                  <a:schemeClr val="bg1"/>
                </a:solidFill>
              </a:rPr>
              <a:t>Combining the table form the sample Data Set.</a:t>
            </a:r>
          </a:p>
          <a:p>
            <a:pPr marL="285750" indent="-285750">
              <a:buFont typeface="Courier New" panose="02070309020205020404" pitchFamily="49" charset="0"/>
              <a:buChar char="o"/>
            </a:pPr>
            <a:r>
              <a:rPr lang="en-IN" sz="2400" dirty="0">
                <a:solidFill>
                  <a:schemeClr val="bg1"/>
                </a:solidFill>
              </a:rPr>
              <a:t>An Analysis of their content categories that identifies the top five with the highest total popularity.</a:t>
            </a:r>
          </a:p>
        </p:txBody>
      </p:sp>
    </p:spTree>
    <p:extLst>
      <p:ext uri="{BB962C8B-B14F-4D97-AF65-F5344CB8AC3E}">
        <p14:creationId xmlns:p14="http://schemas.microsoft.com/office/powerpoint/2010/main" val="34801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27">
            <a:extLst>
              <a:ext uri="{FF2B5EF4-FFF2-40B4-BE49-F238E27FC236}">
                <a16:creationId xmlns:a16="http://schemas.microsoft.com/office/drawing/2014/main" id="{9495A737-8190-7A46-73C4-13912266F2CF}"/>
              </a:ext>
            </a:extLst>
          </p:cNvPr>
          <p:cNvSpPr/>
          <p:nvPr/>
        </p:nvSpPr>
        <p:spPr>
          <a:xfrm>
            <a:off x="11822946" y="4220638"/>
            <a:ext cx="2085137" cy="2085137"/>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sp>
        <p:nvSpPr>
          <p:cNvPr id="20" name="Freeform 20"/>
          <p:cNvSpPr/>
          <p:nvPr/>
        </p:nvSpPr>
        <p:spPr>
          <a:xfrm>
            <a:off x="11443639" y="1050857"/>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nvGrpSpPr>
          <p:cNvPr id="21" name="Group 21"/>
          <p:cNvGrpSpPr>
            <a:grpSpLocks noChangeAspect="1"/>
          </p:cNvGrpSpPr>
          <p:nvPr/>
        </p:nvGrpSpPr>
        <p:grpSpPr>
          <a:xfrm>
            <a:off x="11825797" y="4221947"/>
            <a:ext cx="2085137" cy="2085137"/>
            <a:chOff x="0" y="0"/>
            <a:chExt cx="6350000" cy="6350000"/>
          </a:xfrm>
        </p:grpSpPr>
        <p:sp>
          <p:nvSpPr>
            <p:cNvPr id="22" name="Freeform 22" hidden="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txBody>
            <a:bodyPr/>
            <a:lstStyle/>
            <a:p>
              <a:endParaRPr lang="en-IN" dirty="0"/>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0" name="Freeform 30"/>
          <p:cNvSpPr/>
          <p:nvPr/>
        </p:nvSpPr>
        <p:spPr>
          <a:xfrm>
            <a:off x="11443639" y="6953288"/>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7" name="Picture 36">
            <a:extLst>
              <a:ext uri="{FF2B5EF4-FFF2-40B4-BE49-F238E27FC236}">
                <a16:creationId xmlns:a16="http://schemas.microsoft.com/office/drawing/2014/main" id="{435B9AEF-2A2E-D0B0-C9C5-C6A6B67FA5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59778" y="6988965"/>
            <a:ext cx="2103822" cy="2045288"/>
          </a:xfrm>
          <a:prstGeom prst="ellipse">
            <a:avLst/>
          </a:prstGeom>
          <a:ln w="190500" cap="rnd">
            <a:noFill/>
            <a:prstDash val="solid"/>
          </a:ln>
          <a:effectLst>
            <a:outerShdw blurRad="127000" algn="bl" rotWithShape="0">
              <a:srgbClr val="000000"/>
            </a:outerShdw>
          </a:effectLst>
        </p:spPr>
      </p:pic>
      <p:sp>
        <p:nvSpPr>
          <p:cNvPr id="42" name="Flowchart: Connector 41">
            <a:extLst>
              <a:ext uri="{FF2B5EF4-FFF2-40B4-BE49-F238E27FC236}">
                <a16:creationId xmlns:a16="http://schemas.microsoft.com/office/drawing/2014/main" id="{9D824BDF-F3B8-1999-6BC9-37D7C54FA900}"/>
              </a:ext>
            </a:extLst>
          </p:cNvPr>
          <p:cNvSpPr/>
          <p:nvPr/>
        </p:nvSpPr>
        <p:spPr>
          <a:xfrm>
            <a:off x="11475762" y="1069829"/>
            <a:ext cx="2123087" cy="2085138"/>
          </a:xfrm>
          <a:prstGeom prst="flowChartConnector">
            <a:avLst/>
          </a:prstGeom>
          <a: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l="-164266" t="1917" r="-22903" b="-93994"/>
            </a:stretch>
          </a:blipFill>
          <a:ln>
            <a:solidFill>
              <a:srgbClr val="00BAFF"/>
            </a:solidFill>
          </a:ln>
        </p:spPr>
        <p:txBody>
          <a:bodyPr rtlCol="0" anchor="ctr"/>
          <a:lstStyle/>
          <a:p>
            <a:pPr algn="l"/>
            <a:endParaRPr lang="en-IN" dirty="0"/>
          </a:p>
        </p:txBody>
      </p:sp>
      <p:sp>
        <p:nvSpPr>
          <p:cNvPr id="44" name="TextBox 43">
            <a:extLst>
              <a:ext uri="{FF2B5EF4-FFF2-40B4-BE49-F238E27FC236}">
                <a16:creationId xmlns:a16="http://schemas.microsoft.com/office/drawing/2014/main" id="{924978B1-F9EC-8FF7-4F8D-DE7D56128753}"/>
              </a:ext>
            </a:extLst>
          </p:cNvPr>
          <p:cNvSpPr txBox="1"/>
          <p:nvPr/>
        </p:nvSpPr>
        <p:spPr>
          <a:xfrm>
            <a:off x="14293092" y="1440806"/>
            <a:ext cx="2971800" cy="769441"/>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Andrew Fleming</a:t>
            </a:r>
          </a:p>
          <a:p>
            <a:r>
              <a:rPr lang="en-IN" sz="2000" b="1" dirty="0">
                <a:solidFill>
                  <a:schemeClr val="tx1">
                    <a:lumMod val="65000"/>
                    <a:lumOff val="35000"/>
                  </a:schemeClr>
                </a:solidFill>
              </a:rPr>
              <a:t>Chief Technical Architect</a:t>
            </a:r>
          </a:p>
        </p:txBody>
      </p:sp>
      <p:sp>
        <p:nvSpPr>
          <p:cNvPr id="45" name="TextBox 44">
            <a:extLst>
              <a:ext uri="{FF2B5EF4-FFF2-40B4-BE49-F238E27FC236}">
                <a16:creationId xmlns:a16="http://schemas.microsoft.com/office/drawing/2014/main" id="{B3E39FF1-A7DA-73BA-B783-596ACBFD14E4}"/>
              </a:ext>
            </a:extLst>
          </p:cNvPr>
          <p:cNvSpPr txBox="1"/>
          <p:nvPr/>
        </p:nvSpPr>
        <p:spPr>
          <a:xfrm>
            <a:off x="14293092" y="4530214"/>
            <a:ext cx="3232908" cy="769441"/>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Marcus Rompton</a:t>
            </a:r>
          </a:p>
          <a:p>
            <a:r>
              <a:rPr lang="en-IN" sz="2000" b="1" dirty="0">
                <a:solidFill>
                  <a:schemeClr val="tx1">
                    <a:lumMod val="65000"/>
                    <a:lumOff val="35000"/>
                  </a:schemeClr>
                </a:solidFill>
              </a:rPr>
              <a:t>Senior Principle</a:t>
            </a:r>
          </a:p>
        </p:txBody>
      </p:sp>
      <p:sp>
        <p:nvSpPr>
          <p:cNvPr id="46" name="TextBox 45">
            <a:extLst>
              <a:ext uri="{FF2B5EF4-FFF2-40B4-BE49-F238E27FC236}">
                <a16:creationId xmlns:a16="http://schemas.microsoft.com/office/drawing/2014/main" id="{3F838DA2-F877-2305-EAD9-E1BC82B9D3C7}"/>
              </a:ext>
            </a:extLst>
          </p:cNvPr>
          <p:cNvSpPr txBox="1"/>
          <p:nvPr/>
        </p:nvSpPr>
        <p:spPr>
          <a:xfrm>
            <a:off x="14293806" y="7574886"/>
            <a:ext cx="2971086" cy="769441"/>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Mayur More</a:t>
            </a:r>
          </a:p>
          <a:p>
            <a:r>
              <a:rPr lang="en-IN" sz="2000" b="1" dirty="0">
                <a:solidFill>
                  <a:schemeClr val="tx1">
                    <a:lumMod val="65000"/>
                    <a:lumOff val="35000"/>
                  </a:schemeClr>
                </a:solidFill>
              </a:rPr>
              <a:t>Data Analyst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06FA9EF1-28D9-43A7-79E2-981A38EFBCDC}"/>
              </a:ext>
            </a:extLst>
          </p:cNvPr>
          <p:cNvSpPr txBox="1"/>
          <p:nvPr/>
        </p:nvSpPr>
        <p:spPr>
          <a:xfrm>
            <a:off x="4246728" y="1411400"/>
            <a:ext cx="2891713" cy="461665"/>
          </a:xfrm>
          <a:prstGeom prst="rect">
            <a:avLst/>
          </a:prstGeom>
          <a:noFill/>
        </p:spPr>
        <p:txBody>
          <a:bodyPr wrap="square" rtlCol="0">
            <a:spAutoFit/>
          </a:bodyPr>
          <a:lstStyle/>
          <a:p>
            <a:r>
              <a:rPr lang="en-IN" sz="2400" b="1" dirty="0">
                <a:solidFill>
                  <a:schemeClr val="bg1"/>
                </a:solidFill>
              </a:rPr>
              <a:t>Data Understanding</a:t>
            </a:r>
          </a:p>
        </p:txBody>
      </p:sp>
      <p:sp>
        <p:nvSpPr>
          <p:cNvPr id="40" name="TextBox 39">
            <a:extLst>
              <a:ext uri="{FF2B5EF4-FFF2-40B4-BE49-F238E27FC236}">
                <a16:creationId xmlns:a16="http://schemas.microsoft.com/office/drawing/2014/main" id="{81E71F7A-0577-796D-6085-3B11523F6A4D}"/>
              </a:ext>
            </a:extLst>
          </p:cNvPr>
          <p:cNvSpPr txBox="1"/>
          <p:nvPr/>
        </p:nvSpPr>
        <p:spPr>
          <a:xfrm>
            <a:off x="5908953" y="2935724"/>
            <a:ext cx="341548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a:ea typeface="+mn-ea"/>
                <a:cs typeface="+mn-cs"/>
              </a:rPr>
              <a:t>Data Cleaning</a:t>
            </a:r>
          </a:p>
          <a:p>
            <a:endParaRPr lang="en-IN" dirty="0"/>
          </a:p>
        </p:txBody>
      </p:sp>
      <p:sp>
        <p:nvSpPr>
          <p:cNvPr id="41" name="TextBox 40">
            <a:extLst>
              <a:ext uri="{FF2B5EF4-FFF2-40B4-BE49-F238E27FC236}">
                <a16:creationId xmlns:a16="http://schemas.microsoft.com/office/drawing/2014/main" id="{3C7A1791-C28A-2497-9EEB-D7B53F671742}"/>
              </a:ext>
            </a:extLst>
          </p:cNvPr>
          <p:cNvSpPr txBox="1"/>
          <p:nvPr/>
        </p:nvSpPr>
        <p:spPr>
          <a:xfrm>
            <a:off x="7942473" y="4592408"/>
            <a:ext cx="32476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a:ea typeface="+mn-ea"/>
                <a:cs typeface="+mn-cs"/>
              </a:rPr>
              <a:t>Data Modelling</a:t>
            </a:r>
          </a:p>
          <a:p>
            <a:endParaRPr lang="en-IN" dirty="0"/>
          </a:p>
        </p:txBody>
      </p:sp>
      <p:sp>
        <p:nvSpPr>
          <p:cNvPr id="42" name="TextBox 41">
            <a:extLst>
              <a:ext uri="{FF2B5EF4-FFF2-40B4-BE49-F238E27FC236}">
                <a16:creationId xmlns:a16="http://schemas.microsoft.com/office/drawing/2014/main" id="{FEC662A3-D0BD-33CA-BAE6-ECA2ECE5C178}"/>
              </a:ext>
            </a:extLst>
          </p:cNvPr>
          <p:cNvSpPr txBox="1"/>
          <p:nvPr/>
        </p:nvSpPr>
        <p:spPr>
          <a:xfrm>
            <a:off x="9941174" y="6164994"/>
            <a:ext cx="324766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a:ea typeface="+mn-ea"/>
                <a:cs typeface="+mn-cs"/>
              </a:rPr>
              <a:t>Data Analysis</a:t>
            </a:r>
          </a:p>
          <a:p>
            <a:endParaRPr lang="en-IN" dirty="0"/>
          </a:p>
        </p:txBody>
      </p:sp>
      <p:sp>
        <p:nvSpPr>
          <p:cNvPr id="43" name="TextBox 42">
            <a:extLst>
              <a:ext uri="{FF2B5EF4-FFF2-40B4-BE49-F238E27FC236}">
                <a16:creationId xmlns:a16="http://schemas.microsoft.com/office/drawing/2014/main" id="{F5DAFE60-5B97-BA6A-1A62-8B15DF0C4909}"/>
              </a:ext>
            </a:extLst>
          </p:cNvPr>
          <p:cNvSpPr txBox="1"/>
          <p:nvPr/>
        </p:nvSpPr>
        <p:spPr>
          <a:xfrm>
            <a:off x="11717438" y="7828620"/>
            <a:ext cx="3296270" cy="461665"/>
          </a:xfrm>
          <a:prstGeom prst="rect">
            <a:avLst/>
          </a:prstGeom>
          <a:noFill/>
        </p:spPr>
        <p:txBody>
          <a:bodyPr wrap="square" rtlCol="0">
            <a:spAutoFit/>
          </a:bodyPr>
          <a:lstStyle/>
          <a:p>
            <a:r>
              <a:rPr lang="en-IN" sz="2400" b="1" dirty="0">
                <a:solidFill>
                  <a:schemeClr val="bg1"/>
                </a:solidFill>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Rectangle: Rounded Corners 14">
            <a:extLst>
              <a:ext uri="{FF2B5EF4-FFF2-40B4-BE49-F238E27FC236}">
                <a16:creationId xmlns:a16="http://schemas.microsoft.com/office/drawing/2014/main" id="{00495E77-A8BE-DA8C-FC1C-A25258497E3C}"/>
              </a:ext>
            </a:extLst>
          </p:cNvPr>
          <p:cNvSpPr/>
          <p:nvPr/>
        </p:nvSpPr>
        <p:spPr>
          <a:xfrm>
            <a:off x="2438400" y="4991100"/>
            <a:ext cx="2286000" cy="104177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8800" b="1" dirty="0">
                <a:solidFill>
                  <a:schemeClr val="accent4">
                    <a:lumMod val="75000"/>
                  </a:schemeClr>
                </a:solidFill>
              </a:rPr>
              <a:t>16</a:t>
            </a:r>
          </a:p>
        </p:txBody>
      </p:sp>
      <p:sp>
        <p:nvSpPr>
          <p:cNvPr id="16" name="TextBox 15">
            <a:extLst>
              <a:ext uri="{FF2B5EF4-FFF2-40B4-BE49-F238E27FC236}">
                <a16:creationId xmlns:a16="http://schemas.microsoft.com/office/drawing/2014/main" id="{2E04CDA8-8BA1-4F42-79A7-B74F728035C2}"/>
              </a:ext>
            </a:extLst>
          </p:cNvPr>
          <p:cNvSpPr txBox="1"/>
          <p:nvPr/>
        </p:nvSpPr>
        <p:spPr>
          <a:xfrm>
            <a:off x="2438398" y="3465946"/>
            <a:ext cx="2286001" cy="1077218"/>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Unique</a:t>
            </a:r>
          </a:p>
          <a:p>
            <a:pPr algn="ctr"/>
            <a:r>
              <a:rPr lang="en-IN" sz="3200" b="1" dirty="0">
                <a:latin typeface="Times New Roman" panose="02020603050405020304" pitchFamily="18" charset="0"/>
                <a:cs typeface="Times New Roman" panose="02020603050405020304" pitchFamily="18" charset="0"/>
              </a:rPr>
              <a:t>Categorise </a:t>
            </a:r>
          </a:p>
        </p:txBody>
      </p:sp>
      <p:sp>
        <p:nvSpPr>
          <p:cNvPr id="17" name="Rectangle: Rounded Corners 16">
            <a:extLst>
              <a:ext uri="{FF2B5EF4-FFF2-40B4-BE49-F238E27FC236}">
                <a16:creationId xmlns:a16="http://schemas.microsoft.com/office/drawing/2014/main" id="{B016556A-23E0-168F-14D6-0626ECFD6393}"/>
              </a:ext>
            </a:extLst>
          </p:cNvPr>
          <p:cNvSpPr/>
          <p:nvPr/>
        </p:nvSpPr>
        <p:spPr>
          <a:xfrm>
            <a:off x="7714306" y="4990106"/>
            <a:ext cx="2286000" cy="104177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fld id="{3B6D4B13-62E5-4830-8905-E1F053047750}" type="VALUE">
              <a:rPr lang="en-US" sz="6000" b="1" smtClean="0">
                <a:solidFill>
                  <a:schemeClr val="accent4">
                    <a:lumMod val="75000"/>
                  </a:schemeClr>
                </a:solidFill>
              </a:rPr>
              <a:pPr/>
              <a:t>68624</a:t>
            </a:fld>
            <a:endParaRPr lang="en-IN" sz="6000" b="1" dirty="0">
              <a:solidFill>
                <a:schemeClr val="accent4">
                  <a:lumMod val="75000"/>
                </a:schemeClr>
              </a:solidFill>
            </a:endParaRPr>
          </a:p>
        </p:txBody>
      </p:sp>
      <p:sp>
        <p:nvSpPr>
          <p:cNvPr id="18" name="TextBox 17">
            <a:extLst>
              <a:ext uri="{FF2B5EF4-FFF2-40B4-BE49-F238E27FC236}">
                <a16:creationId xmlns:a16="http://schemas.microsoft.com/office/drawing/2014/main" id="{451C602E-0530-D2F3-C5BB-B9C95AC84EE5}"/>
              </a:ext>
            </a:extLst>
          </p:cNvPr>
          <p:cNvSpPr txBox="1"/>
          <p:nvPr/>
        </p:nvSpPr>
        <p:spPr>
          <a:xfrm>
            <a:off x="7411454" y="3268082"/>
            <a:ext cx="2891703" cy="1077218"/>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Category With Highest Score </a:t>
            </a:r>
          </a:p>
        </p:txBody>
      </p:sp>
      <p:sp>
        <p:nvSpPr>
          <p:cNvPr id="19" name="TextBox 18">
            <a:extLst>
              <a:ext uri="{FF2B5EF4-FFF2-40B4-BE49-F238E27FC236}">
                <a16:creationId xmlns:a16="http://schemas.microsoft.com/office/drawing/2014/main" id="{816440C3-1D79-FC01-C940-6A59353B0E3B}"/>
              </a:ext>
            </a:extLst>
          </p:cNvPr>
          <p:cNvSpPr txBox="1"/>
          <p:nvPr/>
        </p:nvSpPr>
        <p:spPr>
          <a:xfrm>
            <a:off x="7615292" y="4307907"/>
            <a:ext cx="2286000" cy="523220"/>
          </a:xfrm>
          <a:prstGeom prst="rect">
            <a:avLst/>
          </a:prstGeom>
          <a:noFill/>
        </p:spPr>
        <p:txBody>
          <a:bodyPr wrap="square" rtlCol="0">
            <a:spAutoFit/>
          </a:bodyPr>
          <a:lstStyle/>
          <a:p>
            <a:pPr algn="ctr"/>
            <a:r>
              <a:rPr lang="en-IN" sz="2800" b="1" dirty="0">
                <a:solidFill>
                  <a:srgbClr val="FF0000"/>
                </a:solidFill>
              </a:rPr>
              <a:t>Animal</a:t>
            </a:r>
          </a:p>
        </p:txBody>
      </p:sp>
      <p:sp>
        <p:nvSpPr>
          <p:cNvPr id="20" name="Rectangle: Rounded Corners 19">
            <a:extLst>
              <a:ext uri="{FF2B5EF4-FFF2-40B4-BE49-F238E27FC236}">
                <a16:creationId xmlns:a16="http://schemas.microsoft.com/office/drawing/2014/main" id="{B3109AD0-BA86-7FE4-07D7-1DA22C4441F8}"/>
              </a:ext>
            </a:extLst>
          </p:cNvPr>
          <p:cNvSpPr/>
          <p:nvPr/>
        </p:nvSpPr>
        <p:spPr>
          <a:xfrm>
            <a:off x="12970742" y="4990106"/>
            <a:ext cx="2286000" cy="104177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6000" b="1" dirty="0">
                <a:solidFill>
                  <a:schemeClr val="accent4">
                    <a:lumMod val="75000"/>
                  </a:schemeClr>
                </a:solidFill>
              </a:rPr>
              <a:t>MAY</a:t>
            </a:r>
          </a:p>
        </p:txBody>
      </p:sp>
      <p:sp>
        <p:nvSpPr>
          <p:cNvPr id="21" name="TextBox 20">
            <a:extLst>
              <a:ext uri="{FF2B5EF4-FFF2-40B4-BE49-F238E27FC236}">
                <a16:creationId xmlns:a16="http://schemas.microsoft.com/office/drawing/2014/main" id="{B1CB9946-AF29-CF0F-6CF1-E0FAAE1BAB83}"/>
              </a:ext>
            </a:extLst>
          </p:cNvPr>
          <p:cNvSpPr txBox="1"/>
          <p:nvPr/>
        </p:nvSpPr>
        <p:spPr>
          <a:xfrm>
            <a:off x="12698524" y="3463358"/>
            <a:ext cx="2646361" cy="1077218"/>
          </a:xfrm>
          <a:prstGeom prst="rect">
            <a:avLst/>
          </a:prstGeom>
          <a:noFill/>
        </p:spPr>
        <p:txBody>
          <a:bodyPr wrap="square" rtlCol="0">
            <a:spAutoFit/>
          </a:bodyPr>
          <a:lstStyle/>
          <a:p>
            <a:pPr algn="ctr"/>
            <a:r>
              <a:rPr lang="en-IN" sz="3200" b="1">
                <a:latin typeface="Times New Roman" panose="02020603050405020304" pitchFamily="18" charset="0"/>
                <a:cs typeface="Times New Roman" panose="02020603050405020304" pitchFamily="18" charset="0"/>
              </a:rPr>
              <a:t>Month with </a:t>
            </a:r>
            <a:r>
              <a:rPr lang="en-IN" sz="3200" b="1" dirty="0">
                <a:latin typeface="Times New Roman" panose="02020603050405020304" pitchFamily="18" charset="0"/>
                <a:cs typeface="Times New Roman" panose="02020603050405020304" pitchFamily="18" charset="0"/>
              </a:rPr>
              <a:t>Most Post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701F0D5A-C880-4BBC-B84F-9575C72E3980}"/>
              </a:ext>
            </a:extLst>
          </p:cNvPr>
          <p:cNvGraphicFramePr>
            <a:graphicFrameLocks/>
          </p:cNvGraphicFramePr>
          <p:nvPr>
            <p:extLst>
              <p:ext uri="{D42A27DB-BD31-4B8C-83A1-F6EECF244321}">
                <p14:modId xmlns:p14="http://schemas.microsoft.com/office/powerpoint/2010/main" val="3473234758"/>
              </p:ext>
            </p:extLst>
          </p:nvPr>
        </p:nvGraphicFramePr>
        <p:xfrm>
          <a:off x="3733801" y="2179608"/>
          <a:ext cx="11561042" cy="587189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2E1BDCE4-E770-E160-9524-37AFE0109F70}"/>
              </a:ext>
            </a:extLst>
          </p:cNvPr>
          <p:cNvGraphicFramePr>
            <a:graphicFrameLocks/>
          </p:cNvGraphicFramePr>
          <p:nvPr>
            <p:extLst>
              <p:ext uri="{D42A27DB-BD31-4B8C-83A1-F6EECF244321}">
                <p14:modId xmlns:p14="http://schemas.microsoft.com/office/powerpoint/2010/main" val="1400828822"/>
              </p:ext>
            </p:extLst>
          </p:nvPr>
        </p:nvGraphicFramePr>
        <p:xfrm>
          <a:off x="5238262" y="1421932"/>
          <a:ext cx="9619593" cy="70104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_rels/theme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extLst>
              <a:ext uri="{BEBA8EAE-BF5A-486C-A8C5-ECC9F3942E4B}">
                <a14:imgProps xmlns:a14="http://schemas.microsoft.com/office/drawing/2010/main">
                  <a14:imgLayer r:embed="rId2">
                    <a14:imgEffect>
                      <a14:sharpenSoften amount="25000"/>
                    </a14:imgEffect>
                  </a14:imgLayer>
                </a14:imgProps>
              </a:ext>
            </a:extLst>
          </a:blip>
          <a:stretch>
            <a:fillRect l="-164266" t="1917" r="-22903" b="-93994"/>
          </a:stretch>
        </a:blipFill>
        <a:ln>
          <a:solidFill>
            <a:srgbClr val="00BAFF"/>
          </a:solidFill>
        </a:ln>
      </a:spPr>
      <a:bodyPr/>
      <a:lstStyle>
        <a:defPPr algn="l">
          <a:defRPr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1127</TotalTime>
  <Words>524</Words>
  <Application>Microsoft Office PowerPoint</Application>
  <PresentationFormat>Custom</PresentationFormat>
  <Paragraphs>85</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Clear Sans Regular Bold</vt:lpstr>
      <vt:lpstr>Arial</vt:lpstr>
      <vt:lpstr>Calibri</vt:lpstr>
      <vt:lpstr>Graphik Regular</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Mayur More</cp:lastModifiedBy>
  <cp:revision>11</cp:revision>
  <dcterms:created xsi:type="dcterms:W3CDTF">2006-08-16T00:00:00Z</dcterms:created>
  <dcterms:modified xsi:type="dcterms:W3CDTF">2024-01-05T12:22:41Z</dcterms:modified>
  <dc:identifier>DAEhDyfaYKE</dc:identifier>
</cp:coreProperties>
</file>